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618" autoAdjust="0"/>
  </p:normalViewPr>
  <p:slideViewPr>
    <p:cSldViewPr>
      <p:cViewPr varScale="1">
        <p:scale>
          <a:sx n="42" d="100"/>
          <a:sy n="42" d="100"/>
        </p:scale>
        <p:origin x="-636" y="-102"/>
      </p:cViewPr>
      <p:guideLst>
        <p:guide orient="horz" pos="2160"/>
        <p:guide pos="2880"/>
      </p:guideLst>
    </p:cSldViewPr>
  </p:slideViewPr>
  <p:outlineViewPr>
    <p:cViewPr>
      <p:scale>
        <a:sx n="33" d="100"/>
        <a:sy n="33" d="100"/>
      </p:scale>
      <p:origin x="0" y="24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EDBB83-CD47-41F0-B28E-B730AE6C0A5A}" type="slidenum">
              <a:rPr lang="en-US" smtClean="0"/>
              <a:pPr/>
              <a:t>‹#›</a:t>
            </a:fld>
            <a:endParaRPr lang="en-US"/>
          </a:p>
        </p:txBody>
      </p:sp>
    </p:spTree>
  </p:cSld>
  <p:clrMapOvr>
    <a:masterClrMapping/>
  </p:clrMapOvr>
  <p:transition spd="med">
    <p:sndAc>
      <p:stSnd>
        <p:snd r:embed="rId1" name="cashreg.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7EFC4EB0-C007-4831-A7D3-02384BE4237A}" type="datetimeFigureOut">
              <a:rPr lang="en-US" smtClean="0"/>
              <a:pPr/>
              <a:t>2/6/2011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E3EDBB83-CD47-41F0-B28E-B730AE6C0A5A}"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transition spd="med">
    <p:sndAc>
      <p:stSnd>
        <p:snd r:embed="rId1" name="cashreg.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EFC4EB0-C007-4831-A7D3-02384BE4237A}" type="datetimeFigureOut">
              <a:rPr lang="en-US" smtClean="0"/>
              <a:pPr/>
              <a:t>2/6/2011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3EDBB83-CD47-41F0-B28E-B730AE6C0A5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spd="med">
    <p:sndAc>
      <p:stSnd>
        <p:snd r:embed="rId13" name="cashreg.wav"/>
      </p:stSnd>
    </p:sndAc>
  </p:transition>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first5siskiyou.org/"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hyperlink" Target="http://www.first5california.com/default.asp"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hyperlink" Target="http://www.first5siskiyou.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mailto:wcrcdir@sbcglobal.net" TargetMode="External"/><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47800" y="3581400"/>
            <a:ext cx="6400800" cy="1447800"/>
          </a:xfrm>
        </p:spPr>
        <p:style>
          <a:lnRef idx="1">
            <a:schemeClr val="accent3"/>
          </a:lnRef>
          <a:fillRef idx="2">
            <a:schemeClr val="accent3"/>
          </a:fillRef>
          <a:effectRef idx="1">
            <a:schemeClr val="accent3"/>
          </a:effectRef>
          <a:fontRef idx="minor">
            <a:schemeClr val="dk1"/>
          </a:fontRef>
        </p:style>
        <p:txBody>
          <a:bodyPr>
            <a:normAutofit lnSpcReduction="10000"/>
          </a:bodyPr>
          <a:lstStyle/>
          <a:p>
            <a:pPr algn="ctr"/>
            <a:r>
              <a:rPr lang="en-US" sz="4800" dirty="0" smtClean="0">
                <a:solidFill>
                  <a:schemeClr val="tx1"/>
                </a:solidFill>
                <a:latin typeface="Kristen ITC" pitchFamily="66" charset="0"/>
              </a:rPr>
              <a:t>A  look at</a:t>
            </a:r>
          </a:p>
          <a:p>
            <a:r>
              <a:rPr lang="en-US" sz="4800" dirty="0" smtClean="0">
                <a:solidFill>
                  <a:schemeClr val="tx1"/>
                </a:solidFill>
                <a:latin typeface="Kristen ITC" pitchFamily="66" charset="0"/>
              </a:rPr>
              <a:t> California First Five</a:t>
            </a:r>
            <a:endParaRPr lang="en-US" sz="4800" dirty="0">
              <a:solidFill>
                <a:schemeClr val="tx1"/>
              </a:solidFill>
              <a:latin typeface="Kristen ITC" pitchFamily="66" charset="0"/>
            </a:endParaRPr>
          </a:p>
        </p:txBody>
      </p:sp>
      <p:sp>
        <p:nvSpPr>
          <p:cNvPr id="5" name="Rectangle 4"/>
          <p:cNvSpPr/>
          <p:nvPr/>
        </p:nvSpPr>
        <p:spPr>
          <a:xfrm>
            <a:off x="685800" y="1295400"/>
            <a:ext cx="8067786" cy="923330"/>
          </a:xfrm>
          <a:prstGeom prst="rect">
            <a:avLst/>
          </a:prstGeom>
          <a:noFill/>
        </p:spPr>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Tobacco Helping </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Children ?</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030" name="Picture 6" descr="C:\Users\Owner\AppData\Local\Microsoft\Windows\Temporary Internet Files\Content.IE5\821HWH47\MP900446855[1].jpg"/>
          <p:cNvPicPr>
            <a:picLocks noChangeAspect="1" noChangeArrowheads="1"/>
          </p:cNvPicPr>
          <p:nvPr/>
        </p:nvPicPr>
        <p:blipFill>
          <a:blip r:embed="rId2" cstate="print"/>
          <a:srcRect/>
          <a:stretch>
            <a:fillRect/>
          </a:stretch>
        </p:blipFill>
        <p:spPr bwMode="auto">
          <a:xfrm>
            <a:off x="762000" y="5029200"/>
            <a:ext cx="1702434" cy="1279485"/>
          </a:xfrm>
          <a:prstGeom prst="rect">
            <a:avLst/>
          </a:prstGeom>
          <a:noFill/>
        </p:spPr>
      </p:pic>
      <p:pic>
        <p:nvPicPr>
          <p:cNvPr id="1031" name="Picture 7" descr="C:\Users\Owner\AppData\Local\Microsoft\Windows\Temporary Internet Files\Content.IE5\9W6120EZ\MP900337276[1].jpg"/>
          <p:cNvPicPr>
            <a:picLocks noChangeAspect="1" noChangeArrowheads="1"/>
          </p:cNvPicPr>
          <p:nvPr/>
        </p:nvPicPr>
        <p:blipFill>
          <a:blip r:embed="rId3" cstate="print"/>
          <a:srcRect/>
          <a:stretch>
            <a:fillRect/>
          </a:stretch>
        </p:blipFill>
        <p:spPr bwMode="auto">
          <a:xfrm>
            <a:off x="6324600" y="5029200"/>
            <a:ext cx="1815981" cy="1295400"/>
          </a:xfrm>
          <a:prstGeom prst="rect">
            <a:avLst/>
          </a:prstGeom>
          <a:noFill/>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457200"/>
            <a:ext cx="8183880" cy="5791200"/>
          </a:xfrm>
        </p:spPr>
        <p:txBody>
          <a:bodyPr numCol="2">
            <a:normAutofit fontScale="77500" lnSpcReduction="20000"/>
          </a:bodyPr>
          <a:lstStyle/>
          <a:p>
            <a:pPr>
              <a:buNone/>
            </a:pPr>
            <a:r>
              <a:rPr lang="en-US" sz="4000" b="1" dirty="0" smtClean="0"/>
              <a:t>Weed Community Resource Center</a:t>
            </a:r>
          </a:p>
          <a:p>
            <a:pPr>
              <a:buNone/>
            </a:pPr>
            <a:r>
              <a:rPr lang="en-US" sz="4000" dirty="0" smtClean="0"/>
              <a:t>Family Based Relapse </a:t>
            </a:r>
          </a:p>
          <a:p>
            <a:pPr>
              <a:buNone/>
            </a:pPr>
            <a:r>
              <a:rPr lang="en-US" sz="4000" dirty="0" smtClean="0"/>
              <a:t>Prevention Classes</a:t>
            </a:r>
          </a:p>
          <a:p>
            <a:pPr>
              <a:buNone/>
            </a:pPr>
            <a:r>
              <a:rPr lang="en-US" sz="4000" dirty="0" smtClean="0"/>
              <a:t>-12 week Series-</a:t>
            </a:r>
          </a:p>
          <a:p>
            <a:pPr>
              <a:buNone/>
            </a:pPr>
            <a:r>
              <a:rPr lang="en-US" sz="3400" dirty="0" smtClean="0"/>
              <a:t>Sign up today!</a:t>
            </a:r>
          </a:p>
          <a:p>
            <a:pPr>
              <a:buNone/>
            </a:pPr>
            <a:r>
              <a:rPr lang="en-US" sz="3400" dirty="0" smtClean="0"/>
              <a:t>590 Main St</a:t>
            </a:r>
          </a:p>
          <a:p>
            <a:pPr>
              <a:buNone/>
            </a:pPr>
            <a:r>
              <a:rPr lang="en-US" sz="3400" dirty="0" smtClean="0"/>
              <a:t>938-2426</a:t>
            </a:r>
          </a:p>
          <a:p>
            <a:pPr>
              <a:buNone/>
            </a:pPr>
            <a:r>
              <a:rPr lang="en-US" sz="3400" dirty="0" smtClean="0"/>
              <a:t>Free Dinner….. </a:t>
            </a:r>
          </a:p>
          <a:p>
            <a:pPr>
              <a:buNone/>
            </a:pPr>
            <a:r>
              <a:rPr lang="en-US" sz="3400" dirty="0" smtClean="0"/>
              <a:t>Free Childcare</a:t>
            </a:r>
          </a:p>
          <a:p>
            <a:pPr>
              <a:buNone/>
            </a:pPr>
            <a:r>
              <a:rPr lang="en-US" sz="3400" dirty="0" smtClean="0"/>
              <a:t>PRE-REGISTER NOW!</a:t>
            </a:r>
          </a:p>
          <a:p>
            <a:pPr>
              <a:buNone/>
            </a:pPr>
            <a:r>
              <a:rPr lang="en-US" sz="3400" b="1" dirty="0" smtClean="0"/>
              <a:t>12/7/10-2/22/11 6:30-8:30</a:t>
            </a:r>
          </a:p>
          <a:p>
            <a:pPr>
              <a:buNone/>
            </a:pPr>
            <a:endParaRPr lang="en-US" sz="3400" b="1" dirty="0" smtClean="0"/>
          </a:p>
          <a:p>
            <a:pPr>
              <a:buNone/>
            </a:pPr>
            <a:endParaRPr lang="en-US" sz="3400" b="1" dirty="0" smtClean="0"/>
          </a:p>
          <a:p>
            <a:pPr>
              <a:buNone/>
            </a:pPr>
            <a:endParaRPr lang="en-US" sz="3400" b="1" dirty="0" smtClean="0"/>
          </a:p>
          <a:p>
            <a:pPr>
              <a:buNone/>
            </a:pPr>
            <a:endParaRPr lang="en-US" sz="3400" b="1" dirty="0" smtClean="0"/>
          </a:p>
          <a:p>
            <a:pPr>
              <a:buNone/>
            </a:pPr>
            <a:r>
              <a:rPr lang="en-US" sz="3400" dirty="0" smtClean="0"/>
              <a:t>*Class Fee $15.00*</a:t>
            </a:r>
          </a:p>
          <a:p>
            <a:pPr>
              <a:buNone/>
            </a:pPr>
            <a:r>
              <a:rPr lang="en-US" sz="3400" dirty="0" smtClean="0"/>
              <a:t>(Limited partial scholarship available)</a:t>
            </a:r>
          </a:p>
          <a:p>
            <a:pPr>
              <a:buNone/>
            </a:pPr>
            <a:r>
              <a:rPr lang="en-US" sz="3400" dirty="0" smtClean="0"/>
              <a:t>Co-Sponsored By</a:t>
            </a:r>
          </a:p>
          <a:p>
            <a:pPr>
              <a:buNone/>
            </a:pPr>
            <a:r>
              <a:rPr lang="en-US" sz="3400" dirty="0" smtClean="0"/>
              <a:t>FIRST 5 Siskiyou</a:t>
            </a:r>
          </a:p>
          <a:p>
            <a:pPr>
              <a:buNone/>
            </a:pPr>
            <a:r>
              <a:rPr lang="en-US" sz="3400" b="1" dirty="0" smtClean="0"/>
              <a:t>Children and Families</a:t>
            </a:r>
          </a:p>
          <a:p>
            <a:pPr>
              <a:buNone/>
            </a:pPr>
            <a:r>
              <a:rPr lang="en-US" sz="3400" b="1" dirty="0" smtClean="0"/>
              <a:t>Commission</a:t>
            </a:r>
          </a:p>
          <a:p>
            <a:pPr>
              <a:buNone/>
            </a:pPr>
            <a:r>
              <a:rPr lang="en-US" sz="3400" i="1" dirty="0" smtClean="0"/>
              <a:t>Healthy Children, Ready to Learn</a:t>
            </a:r>
          </a:p>
          <a:p>
            <a:pPr>
              <a:buNone/>
            </a:pPr>
            <a:r>
              <a:rPr lang="en-US" sz="3400" dirty="0" smtClean="0"/>
              <a:t>Weed Community</a:t>
            </a:r>
          </a:p>
          <a:p>
            <a:pPr>
              <a:buNone/>
            </a:pPr>
            <a:r>
              <a:rPr lang="en-US" sz="3400" dirty="0" smtClean="0"/>
              <a:t>Resource Center</a:t>
            </a:r>
            <a:endParaRPr lang="en-US" dirty="0"/>
          </a:p>
        </p:txBody>
      </p:sp>
    </p:spTree>
  </p:cSld>
  <p:clrMapOvr>
    <a:masterClrMapping/>
  </p:clrMapOvr>
  <p:transition spd="med">
    <p:sndAc>
      <p:stSnd>
        <p:snd r:embed="rId2" name="cashreg.wav"/>
      </p:stSnd>
    </p:sndAc>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b="1" u="sng" dirty="0" smtClean="0"/>
              <a:t>References</a:t>
            </a:r>
            <a:endParaRPr lang="en-US" dirty="0" smtClean="0"/>
          </a:p>
          <a:p>
            <a:r>
              <a:rPr lang="en-US" i="1" dirty="0" smtClean="0"/>
              <a:t>Families, schools and communities: building partnerships for educating children (5th edition)</a:t>
            </a:r>
            <a:r>
              <a:rPr lang="en-US" dirty="0" smtClean="0"/>
              <a:t> Chandler B., </a:t>
            </a:r>
            <a:r>
              <a:rPr lang="en-US" dirty="0" err="1" smtClean="0"/>
              <a:t>Barboar</a:t>
            </a:r>
            <a:r>
              <a:rPr lang="en-US" dirty="0" smtClean="0"/>
              <a:t>, N.H. &amp; Scully P.A. (2011) Boston, MA: Pearson,</a:t>
            </a:r>
          </a:p>
          <a:p>
            <a:r>
              <a:rPr lang="en-US" u="sng" dirty="0" smtClean="0">
                <a:hlinkClick r:id="rId3"/>
              </a:rPr>
              <a:t>http://www.first5siskiyou.org/</a:t>
            </a:r>
            <a:r>
              <a:rPr lang="en-US" dirty="0" smtClean="0"/>
              <a:t> </a:t>
            </a:r>
          </a:p>
          <a:p>
            <a:r>
              <a:rPr lang="en-US" sz="2400" u="sng" dirty="0" smtClean="0">
                <a:hlinkClick r:id="rId4"/>
              </a:rPr>
              <a:t>http://www.first5california.com/default.asp</a:t>
            </a:r>
            <a:endParaRPr lang="en-US" sz="2400" dirty="0" smtClean="0"/>
          </a:p>
          <a:p>
            <a:endParaRPr lang="en-US" dirty="0"/>
          </a:p>
        </p:txBody>
      </p:sp>
    </p:spTree>
  </p:cSld>
  <p:clrMapOvr>
    <a:masterClrMapping/>
  </p:clrMapOvr>
  <p:transition spd="med">
    <p:sndAc>
      <p:stSnd>
        <p:snd r:embed="rId2" name="cashreg.wav"/>
      </p:stSnd>
    </p:sndAc>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Kristen ITC" pitchFamily="66" charset="0"/>
              </a:rPr>
              <a:t>A Little History</a:t>
            </a:r>
            <a:endParaRPr lang="en-US" sz="5400" dirty="0">
              <a:latin typeface="Kristen ITC" pitchFamily="66" charset="0"/>
            </a:endParaRPr>
          </a:p>
        </p:txBody>
      </p:sp>
      <p:sp>
        <p:nvSpPr>
          <p:cNvPr id="3" name="Content Placeholder 2"/>
          <p:cNvSpPr>
            <a:spLocks noGrp="1"/>
          </p:cNvSpPr>
          <p:nvPr>
            <p:ph idx="1"/>
          </p:nvPr>
        </p:nvSpPr>
        <p:spPr/>
        <p:txBody>
          <a:bodyPr>
            <a:normAutofit/>
          </a:bodyPr>
          <a:lstStyle/>
          <a:p>
            <a:r>
              <a:rPr lang="en-US" dirty="0" smtClean="0"/>
              <a:t>In 1998 voters in California passes a .50 Tax on all tobacco products with the proceeds to go to California’s children 0-5 years old. This tax created and is  administered by,</a:t>
            </a:r>
          </a:p>
          <a:p>
            <a:pPr algn="ctr">
              <a:buNone/>
            </a:pPr>
            <a:r>
              <a:rPr lang="en-US" dirty="0" smtClean="0"/>
              <a:t>   </a:t>
            </a:r>
            <a:r>
              <a:rPr lang="en-US" sz="3600" dirty="0" smtClean="0">
                <a:solidFill>
                  <a:schemeClr val="accent1"/>
                </a:solidFill>
              </a:rPr>
              <a:t>“First 5 California” </a:t>
            </a:r>
            <a:r>
              <a:rPr lang="en-US" sz="3600" u="sng" dirty="0" smtClean="0">
                <a:solidFill>
                  <a:schemeClr val="accent1"/>
                </a:solidFill>
              </a:rPr>
              <a:t>http://www.first5california.com</a:t>
            </a:r>
            <a:r>
              <a:rPr lang="en-US" u="sng" dirty="0" smtClean="0"/>
              <a:t>.</a:t>
            </a:r>
            <a:r>
              <a:rPr lang="en-US" dirty="0" smtClean="0"/>
              <a:t>  </a:t>
            </a:r>
            <a:endParaRPr lang="en-US" dirty="0"/>
          </a:p>
        </p:txBody>
      </p:sp>
      <p:pic>
        <p:nvPicPr>
          <p:cNvPr id="2050" name="Picture 2" descr="C:\Users\Owner\AppData\Local\Microsoft\Windows\Temporary Internet Files\Content.IE5\821HWH47\MP900202039[1].jpg"/>
          <p:cNvPicPr>
            <a:picLocks noChangeAspect="1" noChangeArrowheads="1"/>
          </p:cNvPicPr>
          <p:nvPr/>
        </p:nvPicPr>
        <p:blipFill>
          <a:blip r:embed="rId3" cstate="print"/>
          <a:srcRect/>
          <a:stretch>
            <a:fillRect/>
          </a:stretch>
        </p:blipFill>
        <p:spPr bwMode="auto">
          <a:xfrm>
            <a:off x="6172200" y="4191000"/>
            <a:ext cx="2403172" cy="1594104"/>
          </a:xfrm>
          <a:prstGeom prst="rect">
            <a:avLst/>
          </a:prstGeom>
          <a:noFill/>
        </p:spPr>
      </p:pic>
    </p:spTree>
  </p:cSld>
  <p:clrMapOvr>
    <a:masterClrMapping/>
  </p:clrMapOvr>
  <p:transition spd="med">
    <p:sndAc>
      <p:stSnd>
        <p:snd r:embed="rId2" name="cashreg.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Kristen ITC" pitchFamily="66" charset="0"/>
              </a:rPr>
              <a:t>The Big Picture</a:t>
            </a:r>
            <a:endParaRPr lang="en-US" sz="5400" dirty="0">
              <a:latin typeface="Kristen ITC" pitchFamily="66" charset="0"/>
            </a:endParaRPr>
          </a:p>
        </p:txBody>
      </p:sp>
      <p:sp>
        <p:nvSpPr>
          <p:cNvPr id="3" name="Content Placeholder 2"/>
          <p:cNvSpPr>
            <a:spLocks noGrp="1"/>
          </p:cNvSpPr>
          <p:nvPr>
            <p:ph idx="1"/>
          </p:nvPr>
        </p:nvSpPr>
        <p:spPr>
          <a:ln>
            <a:solidFill>
              <a:schemeClr val="accent1"/>
            </a:solidFill>
          </a:ln>
        </p:spPr>
        <p:txBody>
          <a:bodyPr/>
          <a:lstStyle/>
          <a:p>
            <a:pPr algn="ctr"/>
            <a:r>
              <a:rPr lang="en-US" sz="3600" u="sng" dirty="0" smtClean="0">
                <a:latin typeface="Kristen ITC" pitchFamily="66" charset="0"/>
              </a:rPr>
              <a:t>First Five California's mission Statement</a:t>
            </a:r>
            <a:r>
              <a:rPr lang="en-US" u="sng" dirty="0" smtClean="0">
                <a:latin typeface="Kristen ITC" pitchFamily="66" charset="0"/>
              </a:rPr>
              <a:t>:</a:t>
            </a:r>
          </a:p>
          <a:p>
            <a:pPr>
              <a:buNone/>
            </a:pPr>
            <a:endParaRPr lang="en-US" u="sng" dirty="0" smtClean="0"/>
          </a:p>
          <a:p>
            <a:pPr>
              <a:buNone/>
            </a:pPr>
            <a:r>
              <a:rPr lang="en-US" dirty="0" smtClean="0"/>
              <a:t>  </a:t>
            </a:r>
            <a:r>
              <a:rPr lang="en-US" u="sng" dirty="0" smtClean="0"/>
              <a:t>"By 2012, be recognized as California's unequivocal voice for children 0 to 5 to ensure greater equity in their readiness for school.” </a:t>
            </a:r>
            <a:endParaRPr lang="en-US" dirty="0" smtClean="0"/>
          </a:p>
          <a:p>
            <a:endParaRPr lang="en-US" dirty="0"/>
          </a:p>
        </p:txBody>
      </p:sp>
      <p:pic>
        <p:nvPicPr>
          <p:cNvPr id="3075" name="Picture 3" descr="C:\Users\Owner\AppData\Local\Microsoft\Windows\Temporary Internet Files\Content.IE5\821HWH47\MP900442244[1].jpg"/>
          <p:cNvPicPr>
            <a:picLocks noChangeAspect="1" noChangeArrowheads="1"/>
          </p:cNvPicPr>
          <p:nvPr/>
        </p:nvPicPr>
        <p:blipFill>
          <a:blip r:embed="rId2" cstate="print"/>
          <a:srcRect/>
          <a:stretch>
            <a:fillRect/>
          </a:stretch>
        </p:blipFill>
        <p:spPr bwMode="auto">
          <a:xfrm>
            <a:off x="6248400" y="3962400"/>
            <a:ext cx="2209800" cy="1591056"/>
          </a:xfrm>
          <a:prstGeom prst="rect">
            <a:avLst/>
          </a:prstGeom>
          <a:noFill/>
        </p:spPr>
      </p:pic>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latin typeface="Kristen ITC" pitchFamily="66" charset="0"/>
              </a:rPr>
              <a:t>Family resource centers</a:t>
            </a:r>
            <a:endParaRPr lang="en-US" sz="5400" dirty="0">
              <a:latin typeface="Kristen ITC" pitchFamily="66" charset="0"/>
            </a:endParaRPr>
          </a:p>
        </p:txBody>
      </p:sp>
      <p:sp>
        <p:nvSpPr>
          <p:cNvPr id="3" name="Content Placeholder 2"/>
          <p:cNvSpPr>
            <a:spLocks noGrp="1"/>
          </p:cNvSpPr>
          <p:nvPr>
            <p:ph idx="1"/>
          </p:nvPr>
        </p:nvSpPr>
        <p:spPr/>
        <p:txBody>
          <a:bodyPr>
            <a:normAutofit fontScale="92500" lnSpcReduction="10000"/>
          </a:bodyPr>
          <a:lstStyle/>
          <a:p>
            <a:r>
              <a:rPr lang="en-US" dirty="0" smtClean="0"/>
              <a:t>The “First 5 California commission” then distributes the funds locally to the 58 counties in California, where it is administered by county first five programs. Each county does this in its own way.  In Siskiyou County, </a:t>
            </a:r>
          </a:p>
          <a:p>
            <a:pPr algn="ctr">
              <a:buNone/>
            </a:pPr>
            <a:r>
              <a:rPr lang="en-US" dirty="0" smtClean="0">
                <a:solidFill>
                  <a:schemeClr val="accent1"/>
                </a:solidFill>
              </a:rPr>
              <a:t>“First 5 Siskiyou,</a:t>
            </a:r>
            <a:r>
              <a:rPr lang="en-US" u="sng" dirty="0" smtClean="0">
                <a:solidFill>
                  <a:schemeClr val="accent1"/>
                </a:solidFill>
              </a:rPr>
              <a:t> </a:t>
            </a:r>
            <a:r>
              <a:rPr lang="en-US" u="sng" dirty="0" smtClean="0">
                <a:solidFill>
                  <a:schemeClr val="accent1"/>
                </a:solidFill>
                <a:hlinkClick r:id="rId2"/>
              </a:rPr>
              <a:t>http://www.first5siskiyou.org/</a:t>
            </a:r>
            <a:r>
              <a:rPr lang="en-US" dirty="0" smtClean="0">
                <a:solidFill>
                  <a:schemeClr val="accent1"/>
                </a:solidFill>
              </a:rPr>
              <a:t>”</a:t>
            </a:r>
          </a:p>
          <a:p>
            <a:pPr>
              <a:buNone/>
            </a:pPr>
            <a:r>
              <a:rPr lang="en-US" dirty="0" smtClean="0"/>
              <a:t>  funds many “Community Resource Centers” around the county; there is a local resource center in most communities. </a:t>
            </a:r>
            <a:endParaRPr lang="en-US" dirty="0"/>
          </a:p>
        </p:txBody>
      </p:sp>
      <p:pic>
        <p:nvPicPr>
          <p:cNvPr id="4099" name="Picture 3" descr="C:\Users\Owner\AppData\Local\Microsoft\Windows\Temporary Internet Files\Content.IE5\9W6120EZ\MC900057720[1].wmf"/>
          <p:cNvPicPr>
            <a:picLocks noChangeAspect="1" noChangeArrowheads="1"/>
          </p:cNvPicPr>
          <p:nvPr/>
        </p:nvPicPr>
        <p:blipFill>
          <a:blip r:embed="rId3" cstate="print"/>
          <a:srcRect/>
          <a:stretch>
            <a:fillRect/>
          </a:stretch>
        </p:blipFill>
        <p:spPr bwMode="auto">
          <a:xfrm>
            <a:off x="7010400" y="4196440"/>
            <a:ext cx="1600200" cy="1200958"/>
          </a:xfrm>
          <a:prstGeom prst="rect">
            <a:avLst/>
          </a:prstGeom>
          <a:noFill/>
        </p:spPr>
      </p:pic>
    </p:spTree>
  </p:cSld>
  <p:clrMapOvr>
    <a:masterClrMapping/>
  </p:clrMapOvr>
  <p:transition spd="med">
    <p:sndAc>
      <p:endSnd/>
    </p:sndAc>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smtClean="0">
                <a:latin typeface="Kristen ITC" pitchFamily="66" charset="0"/>
              </a:rPr>
              <a:t>A Look at Siskiyou County</a:t>
            </a:r>
            <a:endParaRPr lang="en-US" sz="4400" dirty="0">
              <a:latin typeface="Kristen ITC" pitchFamily="66" charset="0"/>
            </a:endParaRPr>
          </a:p>
        </p:txBody>
      </p:sp>
      <p:sp>
        <p:nvSpPr>
          <p:cNvPr id="3" name="Content Placeholder 2"/>
          <p:cNvSpPr>
            <a:spLocks noGrp="1"/>
          </p:cNvSpPr>
          <p:nvPr>
            <p:ph idx="1"/>
          </p:nvPr>
        </p:nvSpPr>
        <p:spPr>
          <a:xfrm>
            <a:off x="533400" y="2819400"/>
            <a:ext cx="8183880" cy="2203704"/>
          </a:xfrm>
        </p:spPr>
        <p:txBody>
          <a:bodyPr numCol="2">
            <a:normAutofit fontScale="92500" lnSpcReduction="10000"/>
          </a:bodyPr>
          <a:lstStyle/>
          <a:p>
            <a:r>
              <a:rPr lang="en-US" dirty="0" smtClean="0"/>
              <a:t>Butte Valley</a:t>
            </a:r>
          </a:p>
          <a:p>
            <a:r>
              <a:rPr lang="en-US" dirty="0" smtClean="0"/>
              <a:t>Dunsmuir</a:t>
            </a:r>
          </a:p>
          <a:p>
            <a:r>
              <a:rPr lang="en-US" dirty="0" smtClean="0"/>
              <a:t>Happy Camp </a:t>
            </a:r>
          </a:p>
          <a:p>
            <a:r>
              <a:rPr lang="en-US" dirty="0" smtClean="0"/>
              <a:t>McCloud </a:t>
            </a:r>
          </a:p>
          <a:p>
            <a:r>
              <a:rPr lang="en-US" dirty="0" smtClean="0"/>
              <a:t>Montague</a:t>
            </a:r>
          </a:p>
          <a:p>
            <a:r>
              <a:rPr lang="en-US" dirty="0" smtClean="0"/>
              <a:t>Mt. Shasta </a:t>
            </a:r>
          </a:p>
          <a:p>
            <a:r>
              <a:rPr lang="en-US" dirty="0" smtClean="0"/>
              <a:t>Scott Valley</a:t>
            </a:r>
          </a:p>
          <a:p>
            <a:r>
              <a:rPr lang="en-US" dirty="0" smtClean="0"/>
              <a:t>Tule lake </a:t>
            </a:r>
          </a:p>
          <a:p>
            <a:r>
              <a:rPr lang="en-US" dirty="0" smtClean="0"/>
              <a:t>Weed </a:t>
            </a:r>
          </a:p>
          <a:p>
            <a:r>
              <a:rPr lang="en-US" dirty="0" smtClean="0"/>
              <a:t>Yreka</a:t>
            </a:r>
            <a:endParaRPr lang="en-US" dirty="0"/>
          </a:p>
        </p:txBody>
      </p:sp>
      <p:sp>
        <p:nvSpPr>
          <p:cNvPr id="7" name="Rectangle 6"/>
          <p:cNvSpPr/>
          <p:nvPr/>
        </p:nvSpPr>
        <p:spPr>
          <a:xfrm>
            <a:off x="990600" y="533400"/>
            <a:ext cx="6781799" cy="1446550"/>
          </a:xfrm>
          <a:prstGeom prst="rect">
            <a:avLst/>
          </a:prstGeom>
          <a:noFill/>
        </p:spPr>
        <p:txBody>
          <a:bodyPr wrap="square" lIns="91440" tIns="45720" rIns="91440" bIns="45720">
            <a:spAutoFit/>
          </a:bodyPr>
          <a:lstStyle/>
          <a:p>
            <a:pPr algn="ctr"/>
            <a:r>
              <a:rPr lang="en-US" sz="4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Kristen ITC" pitchFamily="66" charset="0"/>
              </a:rPr>
              <a:t>Community Resource Centers</a:t>
            </a:r>
            <a:endParaRPr lang="en-US" sz="44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Kristen ITC" pitchFamily="66" charset="0"/>
            </a:endParaRPr>
          </a:p>
        </p:txBody>
      </p:sp>
      <p:pic>
        <p:nvPicPr>
          <p:cNvPr id="5122" name="Picture 2" descr="C:\Users\Owner\AppData\Local\Microsoft\Windows\Temporary Internet Files\Content.IE5\P7KK5QHY\MC900189585[1].jpg"/>
          <p:cNvPicPr>
            <a:picLocks noChangeAspect="1" noChangeArrowheads="1"/>
          </p:cNvPicPr>
          <p:nvPr/>
        </p:nvPicPr>
        <p:blipFill>
          <a:blip r:embed="rId3" cstate="print"/>
          <a:srcRect/>
          <a:stretch>
            <a:fillRect/>
          </a:stretch>
        </p:blipFill>
        <p:spPr bwMode="auto">
          <a:xfrm>
            <a:off x="6623304" y="3733800"/>
            <a:ext cx="1938045" cy="1520762"/>
          </a:xfrm>
          <a:prstGeom prst="rect">
            <a:avLst/>
          </a:prstGeom>
          <a:noFill/>
        </p:spPr>
      </p:pic>
    </p:spTree>
  </p:cSld>
  <p:clrMapOvr>
    <a:masterClrMapping/>
  </p:clrMapOvr>
  <p:transition spd="med">
    <p:sndAc>
      <p:stSnd>
        <p:snd r:embed="rId2" name="cashreg.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dirty="0" smtClean="0">
                <a:latin typeface="Kristen ITC" pitchFamily="66" charset="0"/>
              </a:rPr>
              <a:t>Looking closer, Weed Family Resource Center</a:t>
            </a:r>
            <a:endParaRPr lang="en-US" dirty="0">
              <a:latin typeface="Kristen ITC" pitchFamily="66" charset="0"/>
            </a:endParaRPr>
          </a:p>
        </p:txBody>
      </p:sp>
      <p:sp>
        <p:nvSpPr>
          <p:cNvPr id="3" name="Content Placeholder 2"/>
          <p:cNvSpPr>
            <a:spLocks noGrp="1"/>
          </p:cNvSpPr>
          <p:nvPr>
            <p:ph idx="1"/>
          </p:nvPr>
        </p:nvSpPr>
        <p:spPr/>
        <p:txBody>
          <a:bodyPr/>
          <a:lstStyle/>
          <a:p>
            <a:pPr algn="ctr"/>
            <a:r>
              <a:rPr lang="en-US" b="1" dirty="0" smtClean="0"/>
              <a:t>Weed Community Resource Center</a:t>
            </a:r>
            <a:r>
              <a:rPr lang="en-US" dirty="0" smtClean="0"/>
              <a:t/>
            </a:r>
            <a:br>
              <a:rPr lang="en-US" dirty="0" smtClean="0"/>
            </a:br>
            <a:r>
              <a:rPr lang="en-US" dirty="0" smtClean="0"/>
              <a:t>590 Main Street</a:t>
            </a:r>
            <a:br>
              <a:rPr lang="en-US" dirty="0" smtClean="0"/>
            </a:br>
            <a:r>
              <a:rPr lang="en-US" dirty="0" smtClean="0"/>
              <a:t>Weed, CA 96094</a:t>
            </a:r>
            <a:br>
              <a:rPr lang="en-US" dirty="0" smtClean="0"/>
            </a:br>
            <a:r>
              <a:rPr lang="en-US" dirty="0" smtClean="0"/>
              <a:t>530-938-2426</a:t>
            </a:r>
            <a:br>
              <a:rPr lang="en-US" dirty="0" smtClean="0"/>
            </a:br>
            <a:r>
              <a:rPr lang="en-US" dirty="0" smtClean="0">
                <a:hlinkClick r:id="rId3"/>
              </a:rPr>
              <a:t>wcrcdir@sbcglobal.net</a:t>
            </a:r>
            <a:r>
              <a:rPr lang="en-US" dirty="0" smtClean="0"/>
              <a:t/>
            </a:r>
            <a:br>
              <a:rPr lang="en-US" dirty="0" smtClean="0"/>
            </a:br>
            <a:r>
              <a:rPr lang="en-US" dirty="0" smtClean="0"/>
              <a:t>Joyce Oliver - Executive Director </a:t>
            </a:r>
            <a:br>
              <a:rPr lang="en-US" dirty="0" smtClean="0"/>
            </a:br>
            <a:r>
              <a:rPr lang="en-US" dirty="0" smtClean="0"/>
              <a:t/>
            </a:r>
            <a:br>
              <a:rPr lang="en-US" dirty="0" smtClean="0"/>
            </a:br>
            <a:r>
              <a:rPr lang="en-US" b="1" dirty="0" smtClean="0"/>
              <a:t>Funded for fiscal year 2010-2011 by First 5 Siskiyou for $39,000 </a:t>
            </a:r>
            <a:endParaRPr lang="en-US" dirty="0"/>
          </a:p>
        </p:txBody>
      </p:sp>
    </p:spTree>
  </p:cSld>
  <p:clrMapOvr>
    <a:masterClrMapping/>
  </p:clrMapOvr>
  <p:transition spd="med">
    <p:sndAc>
      <p:stSnd>
        <p:snd r:embed="rId2" name="cashreg.wav"/>
      </p:stSnd>
    </p:sndAc>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Kristen ITC" pitchFamily="66" charset="0"/>
              </a:rPr>
              <a:t>Services and programs at the Weed Community Resource Center</a:t>
            </a:r>
            <a:endParaRPr lang="en-US" dirty="0">
              <a:latin typeface="Kristen ITC" pitchFamily="66" charset="0"/>
            </a:endParaRPr>
          </a:p>
        </p:txBody>
      </p:sp>
      <p:sp>
        <p:nvSpPr>
          <p:cNvPr id="3" name="Content Placeholder 2"/>
          <p:cNvSpPr>
            <a:spLocks noGrp="1"/>
          </p:cNvSpPr>
          <p:nvPr>
            <p:ph idx="1"/>
          </p:nvPr>
        </p:nvSpPr>
        <p:spPr>
          <a:xfrm>
            <a:off x="502920" y="530352"/>
            <a:ext cx="8183880" cy="4270248"/>
          </a:xfrm>
        </p:spPr>
        <p:txBody>
          <a:bodyPr numCol="3">
            <a:normAutofit fontScale="70000" lnSpcReduction="20000"/>
          </a:bodyPr>
          <a:lstStyle/>
          <a:p>
            <a:r>
              <a:rPr lang="en-US" dirty="0" smtClean="0"/>
              <a:t>Family Advocacy </a:t>
            </a:r>
          </a:p>
          <a:p>
            <a:r>
              <a:rPr lang="en-US" dirty="0" smtClean="0"/>
              <a:t>Parent Education </a:t>
            </a:r>
          </a:p>
          <a:p>
            <a:r>
              <a:rPr lang="en-US" dirty="0" smtClean="0"/>
              <a:t>Children Play Area </a:t>
            </a:r>
          </a:p>
          <a:p>
            <a:r>
              <a:rPr lang="en-US" dirty="0" smtClean="0"/>
              <a:t>Car-Seat Safety Program </a:t>
            </a:r>
          </a:p>
          <a:p>
            <a:r>
              <a:rPr lang="en-US" dirty="0" smtClean="0"/>
              <a:t>Helmet Safety Program </a:t>
            </a:r>
          </a:p>
          <a:p>
            <a:r>
              <a:rPr lang="en-US" dirty="0" smtClean="0"/>
              <a:t>Lending Library </a:t>
            </a:r>
          </a:p>
          <a:p>
            <a:r>
              <a:rPr lang="en-US" dirty="0" smtClean="0"/>
              <a:t>Parenting Resource Kits </a:t>
            </a:r>
          </a:p>
          <a:p>
            <a:r>
              <a:rPr lang="en-US" dirty="0" smtClean="0"/>
              <a:t>Early Childhood Literacy Program </a:t>
            </a:r>
          </a:p>
          <a:p>
            <a:r>
              <a:rPr lang="en-US" dirty="0" smtClean="0"/>
              <a:t>Transition to School Program </a:t>
            </a:r>
          </a:p>
          <a:p>
            <a:r>
              <a:rPr lang="en-US" dirty="0" smtClean="0"/>
              <a:t>Summer Buddies Nutrition Education &amp; Activities</a:t>
            </a:r>
          </a:p>
          <a:p>
            <a:r>
              <a:rPr lang="en-US" dirty="0" smtClean="0"/>
              <a:t> Volunteer Site </a:t>
            </a:r>
          </a:p>
          <a:p>
            <a:r>
              <a:rPr lang="en-US" dirty="0" smtClean="0"/>
              <a:t>Compassionate Friends Support Group</a:t>
            </a:r>
          </a:p>
          <a:p>
            <a:r>
              <a:rPr lang="en-US" dirty="0" smtClean="0"/>
              <a:t> Family &amp; Community Fun Nights</a:t>
            </a:r>
          </a:p>
          <a:p>
            <a:r>
              <a:rPr lang="en-US" dirty="0" smtClean="0"/>
              <a:t> Kindergarten Round-up </a:t>
            </a:r>
          </a:p>
          <a:p>
            <a:r>
              <a:rPr lang="en-US" dirty="0" smtClean="0"/>
              <a:t>Children’s Activities at WIC</a:t>
            </a:r>
          </a:p>
          <a:p>
            <a:r>
              <a:rPr lang="en-US" dirty="0" smtClean="0"/>
              <a:t> Story Time </a:t>
            </a:r>
          </a:p>
          <a:p>
            <a:r>
              <a:rPr lang="en-US" dirty="0" smtClean="0"/>
              <a:t>Children’s Cooking Classes </a:t>
            </a:r>
          </a:p>
          <a:p>
            <a:r>
              <a:rPr lang="en-US" dirty="0" smtClean="0"/>
              <a:t>Healthy Families Application Assistance </a:t>
            </a:r>
          </a:p>
          <a:p>
            <a:r>
              <a:rPr lang="en-US" dirty="0" smtClean="0"/>
              <a:t>A variety of resources and referrals to other services and programs</a:t>
            </a:r>
            <a:br>
              <a:rPr lang="en-US" dirty="0" smtClean="0"/>
            </a:br>
            <a:endParaRPr lang="en-US" dirty="0"/>
          </a:p>
        </p:txBody>
      </p:sp>
    </p:spTree>
  </p:cSld>
  <p:clrMapOvr>
    <a:masterClrMapping/>
  </p:clrMapOvr>
  <p:transition spd="med">
    <p:sndAc>
      <p:stSnd>
        <p:snd r:embed="rId2" name="cashreg.wav"/>
      </p:stSnd>
    </p:sndAc>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183880" cy="2514600"/>
          </a:xfrm>
        </p:spPr>
        <p:txBody>
          <a:bodyPr>
            <a:noAutofit/>
          </a:bodyPr>
          <a:lstStyle/>
          <a:p>
            <a:r>
              <a:rPr lang="en-US" sz="4800" dirty="0" smtClean="0">
                <a:latin typeface="Kristen ITC" pitchFamily="66" charset="0"/>
              </a:rPr>
              <a:t/>
            </a:r>
            <a:br>
              <a:rPr lang="en-US" sz="4800" dirty="0" smtClean="0">
                <a:latin typeface="Kristen ITC" pitchFamily="66" charset="0"/>
              </a:rPr>
            </a:br>
            <a:r>
              <a:rPr lang="en-US" sz="4800" dirty="0" smtClean="0">
                <a:latin typeface="Kristen ITC" pitchFamily="66" charset="0"/>
              </a:rPr>
              <a:t>Let’s look at the  Weed CRC February 2011  calendar </a:t>
            </a:r>
            <a:endParaRPr lang="en-US" sz="4800" dirty="0">
              <a:latin typeface="Kristen ITC" pitchFamily="66" charset="0"/>
            </a:endParaRPr>
          </a:p>
        </p:txBody>
      </p:sp>
      <p:sp>
        <p:nvSpPr>
          <p:cNvPr id="6" name="Content Placeholder 5"/>
          <p:cNvSpPr>
            <a:spLocks noGrp="1"/>
          </p:cNvSpPr>
          <p:nvPr>
            <p:ph idx="1"/>
          </p:nvPr>
        </p:nvSpPr>
        <p:spPr>
          <a:xfrm>
            <a:off x="457200" y="2514600"/>
            <a:ext cx="8183880" cy="3965448"/>
          </a:xfrm>
        </p:spPr>
        <p:txBody>
          <a:bodyPr>
            <a:normAutofit/>
          </a:bodyPr>
          <a:lstStyle/>
          <a:p>
            <a:endParaRPr lang="en-US" dirty="0" smtClean="0"/>
          </a:p>
          <a:p>
            <a:r>
              <a:rPr lang="en-US" dirty="0" smtClean="0"/>
              <a:t> </a:t>
            </a:r>
            <a:r>
              <a:rPr lang="en-US" b="1" i="1" dirty="0" smtClean="0"/>
              <a:t>FREE Income Tax Preparation Assistance sponsored by JEDI in collaboration with the IRS and other community partners </a:t>
            </a:r>
          </a:p>
          <a:p>
            <a:pPr>
              <a:buNone/>
            </a:pPr>
            <a:r>
              <a:rPr lang="en-US" b="1" i="1" dirty="0" smtClean="0"/>
              <a:t> Weed CRC on 2/17; </a:t>
            </a:r>
            <a:endParaRPr lang="en-US" dirty="0"/>
          </a:p>
        </p:txBody>
      </p:sp>
    </p:spTree>
  </p:cSld>
  <p:clrMapOvr>
    <a:masterClrMapping/>
  </p:clrMapOvr>
  <p:transition spd="med">
    <p:sndAc>
      <p:stSnd>
        <p:snd r:embed="rId2" name="cashreg.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2920" y="530352"/>
            <a:ext cx="8183880" cy="5413248"/>
          </a:xfrm>
        </p:spPr>
        <p:txBody>
          <a:bodyPr>
            <a:normAutofit/>
          </a:bodyPr>
          <a:lstStyle/>
          <a:p>
            <a:endParaRPr lang="en-US" dirty="0" smtClean="0"/>
          </a:p>
          <a:p>
            <a:r>
              <a:rPr lang="en-US" dirty="0" smtClean="0"/>
              <a:t> </a:t>
            </a:r>
            <a:r>
              <a:rPr lang="en-US" b="1" dirty="0" smtClean="0"/>
              <a:t>Slot Car Racing (Call to reserve space) 3, 10, 17, 24 	4:00 - 5:00 TH 	Weed CRC 	</a:t>
            </a:r>
          </a:p>
          <a:p>
            <a:endParaRPr lang="en-US" dirty="0" smtClean="0"/>
          </a:p>
          <a:p>
            <a:r>
              <a:rPr lang="en-US" dirty="0" smtClean="0"/>
              <a:t> </a:t>
            </a:r>
            <a:r>
              <a:rPr lang="en-US" b="1" dirty="0" smtClean="0"/>
              <a:t>Weed Fit” - Kids exercise &amp; nutrition ed. class  4, 18 	10:00 - 11:00 F 	Weed CRC 	</a:t>
            </a:r>
          </a:p>
          <a:p>
            <a:endParaRPr lang="en-US" dirty="0" smtClean="0"/>
          </a:p>
          <a:p>
            <a:r>
              <a:rPr lang="en-US" dirty="0" smtClean="0"/>
              <a:t> </a:t>
            </a:r>
            <a:r>
              <a:rPr lang="en-US" b="1" dirty="0" smtClean="0"/>
              <a:t>Play Group/Story Time 9, 23 	10:30 - 11:30 	W 	Weed CRC 	</a:t>
            </a:r>
          </a:p>
          <a:p>
            <a:endParaRPr lang="en-US" dirty="0"/>
          </a:p>
        </p:txBody>
      </p:sp>
    </p:spTree>
  </p:cSld>
  <p:clrMapOvr>
    <a:masterClrMapping/>
  </p:clrMapOvr>
  <p:transition spd="med">
    <p:sndAc>
      <p:stSnd>
        <p:snd r:embed="rId2" name="cashreg.wav"/>
      </p:stSnd>
    </p:sndAc>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75</TotalTime>
  <Words>432</Words>
  <Application>Microsoft Office PowerPoint</Application>
  <PresentationFormat>On-screen Show (4:3)</PresentationFormat>
  <Paragraphs>86</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Aspect</vt:lpstr>
      <vt:lpstr>Slide 1</vt:lpstr>
      <vt:lpstr>A Little History</vt:lpstr>
      <vt:lpstr>The Big Picture</vt:lpstr>
      <vt:lpstr>Family resource centers</vt:lpstr>
      <vt:lpstr>A Look at Siskiyou County</vt:lpstr>
      <vt:lpstr>Looking closer, Weed Family Resource Center</vt:lpstr>
      <vt:lpstr>Services and programs at the Weed Community Resource Center</vt:lpstr>
      <vt:lpstr> Let’s look at the  Weed CRC February 2011  calendar </vt:lpstr>
      <vt:lpstr>Slide 9</vt:lpstr>
      <vt:lpstr>Slide 10</vt:lpstr>
      <vt:lpstr>Slide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Tobacco Helping Children ?</dc:title>
  <dc:creator>Owner</dc:creator>
  <cp:lastModifiedBy>Owner</cp:lastModifiedBy>
  <cp:revision>22</cp:revision>
  <dcterms:created xsi:type="dcterms:W3CDTF">2011-02-05T17:25:02Z</dcterms:created>
  <dcterms:modified xsi:type="dcterms:W3CDTF">2011-02-07T04:37:09Z</dcterms:modified>
</cp:coreProperties>
</file>